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82" r:id="rId13"/>
    <p:sldId id="266" r:id="rId14"/>
    <p:sldId id="283" r:id="rId15"/>
    <p:sldId id="267" r:id="rId16"/>
    <p:sldId id="268" r:id="rId17"/>
    <p:sldId id="271" r:id="rId18"/>
    <p:sldId id="269" r:id="rId19"/>
    <p:sldId id="270" r:id="rId20"/>
    <p:sldId id="272" r:id="rId21"/>
    <p:sldId id="273" r:id="rId22"/>
    <p:sldId id="274" r:id="rId23"/>
    <p:sldId id="280" r:id="rId24"/>
    <p:sldId id="27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1"/>
    <p:restoredTop sz="50000"/>
  </p:normalViewPr>
  <p:slideViewPr>
    <p:cSldViewPr snapToGrid="0" snapToObjects="1">
      <p:cViewPr varScale="1">
        <p:scale>
          <a:sx n="62" d="100"/>
          <a:sy n="62" d="100"/>
        </p:scale>
        <p:origin x="2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BFE13-B74D-3D47-9A21-5804FBE5C918}" type="datetimeFigureOut">
              <a:rPr lang="pt-BR" smtClean="0"/>
              <a:t>03/05/16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 de texto mestres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5249-8037-4444-BE7E-4D6BF2C06610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19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05249-8037-4444-BE7E-4D6BF2C0661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730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05249-8037-4444-BE7E-4D6BF2C06610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166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05249-8037-4444-BE7E-4D6BF2C06610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13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EB1B26D-9D9D-8247-A80E-79F128BB0CDE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EB2E-08C3-CB42-86C0-D9F9390BE189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218F83-897B-4641-A959-2B9EF93FE0A6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03D350-CF69-A144-A675-6BF39426D5F9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B0656AF-391F-AE48-8107-EA66B15AFA6C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2D86-1EB9-724F-AED0-C6E4034470BA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826-1784-ED4F-80B0-E52B56A2910F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mestres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DDC-2809-F74C-9167-40C392382CAA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mestres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3E413D-2271-A040-9EAC-F8FE86D919D9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mestres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BBD9-C044-A44C-9B00-C305A774886F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8EA18B5-E20A-2449-AEB1-BFBB2A5A3449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PT" smtClean="0"/>
              <a:t>Clique para editar os estilos de texto mestres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PT" smtClean="0"/>
              <a:t>Clique para editar os estilos de texto mestres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0B44-59BC-3A4E-AE7F-E04F01408B53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PT" smtClean="0"/>
              <a:t>Clique para editar os estilos de texto mestres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PT" smtClean="0"/>
              <a:t>Clique para editar os estilos de texto mestres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3551-EF7C-E842-919C-C50C55108F78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7382-53B9-E548-BDCB-7CAF9B9242B2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F8CA-9F1A-D943-9DBA-41FA6B59C819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PT" smtClean="0"/>
              <a:t>Clique para editar os estilos de texto mestres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53D6-792A-8B4D-9EE8-C3D0178A1652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2C64-C33B-6040-9FE2-E8EB3A5907C4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mestres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BBE8-B5D9-CA40-AFA1-7FC7BB1F940C}" type="datetime1">
              <a:rPr lang="pt-PT" smtClean="0"/>
              <a:t>03/05/16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88507" y="2178423"/>
            <a:ext cx="6954249" cy="96842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  <a:t>Robots &amp; NEE</a:t>
            </a:r>
            <a:r>
              <a:rPr lang="pt-BR" b="1" dirty="0" smtClean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  <a:t>:</a:t>
            </a:r>
            <a:endParaRPr lang="pt-BR" b="1" dirty="0">
              <a:solidFill>
                <a:srgbClr val="FFFF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799" y="3336364"/>
            <a:ext cx="10820401" cy="85667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halkduster" charset="0"/>
                <a:ea typeface="Chalkduster" charset="0"/>
                <a:cs typeface="Chalkduster" charset="0"/>
              </a:rPr>
              <a:t>A robótica virtual como promotora de inclusão e da aprendizagem por projetos lúdicos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71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873" y="5979654"/>
            <a:ext cx="1756301" cy="6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7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0165" y="1775014"/>
            <a:ext cx="8377518" cy="27566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Seleção dos participantes: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/>
              <a:t>terem idades compreendidas entre os 6 e os 18 anos</a:t>
            </a:r>
            <a:r>
              <a:rPr lang="pt-PT" sz="2200" dirty="0" smtClean="0"/>
              <a:t>;</a:t>
            </a:r>
            <a:endParaRPr lang="pt-PT" sz="2200" dirty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/>
              <a:t>terem um diagnóstico oficial de NEE;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/>
              <a:t>frequentarem uma escola de ensino </a:t>
            </a:r>
            <a:r>
              <a:rPr lang="pt-PT" sz="2200" dirty="0" smtClean="0"/>
              <a:t>regular.</a:t>
            </a:r>
            <a:endParaRPr lang="pt-BR" sz="22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857129" y="63558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08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9929" y="685800"/>
            <a:ext cx="10820400" cy="52712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Descrição</a:t>
            </a:r>
            <a:r>
              <a:rPr lang="pt-PT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dos </a:t>
            </a:r>
            <a:r>
              <a:rPr lang="pt-B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participantes: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200" dirty="0" smtClean="0"/>
              <a:t>Aluno A, 9 anos, 5.º ano de escolaridade, </a:t>
            </a:r>
            <a:r>
              <a:rPr lang="pt-BR" sz="2200" dirty="0" err="1" smtClean="0"/>
              <a:t>D</a:t>
            </a:r>
            <a:r>
              <a:rPr lang="pt-PT" sz="2200" dirty="0" smtClean="0"/>
              <a:t>éfice Cognitivo (DC) moderado;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200" dirty="0"/>
              <a:t>Aluno </a:t>
            </a:r>
            <a:r>
              <a:rPr lang="pt-BR" sz="2200" dirty="0" smtClean="0"/>
              <a:t>B, 12 </a:t>
            </a:r>
            <a:r>
              <a:rPr lang="pt-BR" sz="2200" dirty="0"/>
              <a:t>anos, 5.º ano de </a:t>
            </a:r>
            <a:r>
              <a:rPr lang="pt-BR" sz="2200" dirty="0" smtClean="0"/>
              <a:t>escolaridade, </a:t>
            </a:r>
            <a:r>
              <a:rPr lang="pt-PT" sz="2200" dirty="0" smtClean="0"/>
              <a:t>défice cognitivo moderado;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200" dirty="0" smtClean="0"/>
              <a:t>Aluna C, 13 </a:t>
            </a:r>
            <a:r>
              <a:rPr lang="pt-BR" sz="2200" dirty="0"/>
              <a:t>anos, 5.º ano de escolaridade, </a:t>
            </a:r>
            <a:r>
              <a:rPr lang="pt-PT" sz="2200" dirty="0" smtClean="0"/>
              <a:t>défice </a:t>
            </a:r>
            <a:r>
              <a:rPr lang="pt-PT" sz="2200" dirty="0"/>
              <a:t>cognitivo </a:t>
            </a:r>
            <a:r>
              <a:rPr lang="pt-PT" sz="2200" dirty="0" smtClean="0"/>
              <a:t>moderado, com limitação visual;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200" dirty="0" smtClean="0"/>
              <a:t>Aluna D, </a:t>
            </a:r>
            <a:r>
              <a:rPr lang="pt-BR" sz="2200" dirty="0"/>
              <a:t>12 anos, </a:t>
            </a:r>
            <a:r>
              <a:rPr lang="pt-BR" sz="2200" dirty="0" smtClean="0"/>
              <a:t>6.º </a:t>
            </a:r>
            <a:r>
              <a:rPr lang="pt-BR" sz="2200" dirty="0"/>
              <a:t>ano de escolaridade, </a:t>
            </a:r>
            <a:r>
              <a:rPr lang="pt-PT" sz="2200" dirty="0" smtClean="0"/>
              <a:t>dislexia e disortografia;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200" dirty="0"/>
              <a:t>Aluno </a:t>
            </a:r>
            <a:r>
              <a:rPr lang="pt-BR" sz="2200" dirty="0" smtClean="0"/>
              <a:t>E, 13 </a:t>
            </a:r>
            <a:r>
              <a:rPr lang="pt-BR" sz="2200" dirty="0"/>
              <a:t>anos, </a:t>
            </a:r>
            <a:r>
              <a:rPr lang="pt-BR" sz="2200" dirty="0" smtClean="0"/>
              <a:t>6.º </a:t>
            </a:r>
            <a:r>
              <a:rPr lang="pt-BR" sz="2200" dirty="0"/>
              <a:t>ano de escolaridade, </a:t>
            </a:r>
            <a:r>
              <a:rPr lang="pt-PT" sz="2200" dirty="0" smtClean="0"/>
              <a:t>défice </a:t>
            </a:r>
            <a:r>
              <a:rPr lang="pt-PT" sz="2200" dirty="0"/>
              <a:t>cognitivo moderado</a:t>
            </a:r>
            <a:r>
              <a:rPr lang="pt-PT" sz="2200" dirty="0" smtClean="0"/>
              <a:t>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200" dirty="0"/>
              <a:t>Aluno </a:t>
            </a:r>
            <a:r>
              <a:rPr lang="pt-BR" sz="2200" dirty="0" smtClean="0"/>
              <a:t>F, 14 </a:t>
            </a:r>
            <a:r>
              <a:rPr lang="pt-BR" sz="2200" dirty="0"/>
              <a:t>anos, </a:t>
            </a:r>
            <a:r>
              <a:rPr lang="pt-BR" sz="2200" dirty="0" smtClean="0"/>
              <a:t>6.º </a:t>
            </a:r>
            <a:r>
              <a:rPr lang="pt-BR" sz="2200" dirty="0"/>
              <a:t>ano de escolaridade, </a:t>
            </a:r>
            <a:r>
              <a:rPr lang="pt-PT" sz="2200" dirty="0" smtClean="0"/>
              <a:t>défice </a:t>
            </a:r>
            <a:r>
              <a:rPr lang="pt-PT" sz="2200" dirty="0"/>
              <a:t>cognitivo moderado</a:t>
            </a:r>
            <a:r>
              <a:rPr lang="pt-PT" sz="2200" dirty="0" smtClean="0"/>
              <a:t>;</a:t>
            </a:r>
            <a:endParaRPr lang="pt-PT" sz="2200" dirty="0"/>
          </a:p>
          <a:p>
            <a:pPr marL="457200" lvl="1" indent="0">
              <a:lnSpc>
                <a:spcPct val="150000"/>
              </a:lnSpc>
              <a:buNone/>
            </a:pPr>
            <a:endParaRPr lang="pt-PT" sz="2200" dirty="0" smtClean="0"/>
          </a:p>
          <a:p>
            <a:pPr lvl="1">
              <a:lnSpc>
                <a:spcPct val="150000"/>
              </a:lnSpc>
              <a:buFontTx/>
              <a:buChar char="-"/>
            </a:pPr>
            <a:endParaRPr lang="pt-PT" sz="22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pt-PT" sz="22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pt-PT" sz="22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pt-PT" sz="22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pt-PT" sz="22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pt-BR" sz="22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857129" y="63558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9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065007"/>
            <a:ext cx="10820400" cy="4024125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Tx/>
              <a:buChar char="-"/>
            </a:pPr>
            <a:r>
              <a:rPr lang="pt-BR" sz="2200" dirty="0"/>
              <a:t>Aluna G, 13 anos, 7.º ano de escolaridade, d</a:t>
            </a:r>
            <a:r>
              <a:rPr lang="pt-PT" sz="2200" dirty="0"/>
              <a:t>éfice cognitivo grave;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200" dirty="0"/>
              <a:t>Aluno H, 13 anos, 7.º ano de escolaridade, </a:t>
            </a:r>
            <a:r>
              <a:rPr lang="pt-PT" sz="2200" dirty="0"/>
              <a:t>atraso no desenvolvimento intelectual e psicossocial, associado à epilepsia, com episódios de ausências. Apresenta comportamentos desafiantes e de oposição;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200" dirty="0"/>
              <a:t>Aluna I, 14 anos, 8.º ano de escolaridade, </a:t>
            </a:r>
            <a:r>
              <a:rPr lang="pt-PT" sz="2200" dirty="0"/>
              <a:t>défice cognitivo moderado e atraso no desenvolvimento da linguagem;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200" dirty="0"/>
              <a:t>Aluno J, 15 anos, 8.º ano de escolaridade, </a:t>
            </a:r>
            <a:r>
              <a:rPr lang="pt-PT" sz="2200" dirty="0"/>
              <a:t>défice cognitivo moderado, atraso no desenvolvimento psicomotor e perturbação específica da </a:t>
            </a:r>
            <a:r>
              <a:rPr lang="pt-PT" sz="2200" dirty="0" smtClean="0"/>
              <a:t>linguagem</a:t>
            </a:r>
            <a:r>
              <a:rPr lang="pt-PT" sz="2200" dirty="0"/>
              <a:t>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63000" y="63558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9976" y="764373"/>
            <a:ext cx="3626224" cy="1145109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  <a:t>Resultados</a:t>
            </a:r>
            <a:endParaRPr lang="pt-BR" dirty="0">
              <a:solidFill>
                <a:srgbClr val="FFFF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489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10 sess</a:t>
            </a:r>
            <a:r>
              <a:rPr lang="pt-PT" dirty="0" smtClean="0"/>
              <a:t>ões de trabalho: </a:t>
            </a:r>
            <a:r>
              <a:rPr lang="pt-BR" dirty="0" smtClean="0"/>
              <a:t>5 grupos de trabalho e 2 sess</a:t>
            </a:r>
            <a:r>
              <a:rPr lang="pt-PT" dirty="0" smtClean="0"/>
              <a:t>ões para cada grupo, sendo que todas as atividades foram realizadas em grupos de 2 elementos:</a:t>
            </a:r>
          </a:p>
          <a:p>
            <a:pPr marL="0" indent="0">
              <a:lnSpc>
                <a:spcPct val="150000"/>
              </a:lnSpc>
              <a:buNone/>
            </a:pPr>
            <a:endParaRPr lang="pt-PT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63000" y="63558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1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7164" y="1387736"/>
            <a:ext cx="10820400" cy="4024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Abordagem: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/>
              <a:t>Dramatização do ambiente e da programação do RoboMind® através do jogo “o rei manda o robot...” adaptado do jogo infantil “o rei manda”. Todos os alunos tiveram oportunidade de personificar o robot e o rei</a:t>
            </a:r>
            <a:r>
              <a:rPr lang="pt-PT" sz="2200" dirty="0" smtClean="0"/>
              <a:t>;</a:t>
            </a:r>
          </a:p>
          <a:p>
            <a:pPr lvl="1">
              <a:lnSpc>
                <a:spcPct val="100000"/>
              </a:lnSpc>
              <a:buFontTx/>
              <a:buChar char="-"/>
            </a:pPr>
            <a:endParaRPr lang="pt-PT" sz="1200" dirty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/>
              <a:t>Entrega de </a:t>
            </a:r>
            <a:r>
              <a:rPr lang="pt-PT" sz="2200" dirty="0" smtClean="0"/>
              <a:t>um mapa </a:t>
            </a:r>
            <a:r>
              <a:rPr lang="pt-PT" sz="2200" dirty="0"/>
              <a:t>colorido do ambiente do </a:t>
            </a:r>
            <a:r>
              <a:rPr lang="pt-PT" sz="2200" dirty="0" smtClean="0"/>
              <a:t>RoboMind, em papel, </a:t>
            </a:r>
            <a:r>
              <a:rPr lang="pt-PT" sz="2200" dirty="0"/>
              <a:t>para os alunos desenharem o seu próprio trajeto;</a:t>
            </a:r>
          </a:p>
          <a:p>
            <a:pPr>
              <a:lnSpc>
                <a:spcPct val="150000"/>
              </a:lnSpc>
            </a:pPr>
            <a:endParaRPr lang="pt-PT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63000" y="63558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51929" y="9547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027" name="Picture 1" descr="MAC HD:Users:cristinaconchinha:Desktop:Captura de ecrã 2016-02-29, às 10.33.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48" y="2150021"/>
            <a:ext cx="3106269" cy="32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30256" y="5400767"/>
            <a:ext cx="60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Figura 1 – Aluno B a escrever a programação para </a:t>
            </a:r>
            <a:endParaRPr lang="pt-PT" dirty="0" smtClean="0"/>
          </a:p>
          <a:p>
            <a:pPr algn="ctr"/>
            <a:r>
              <a:rPr lang="pt-PT" dirty="0" smtClean="0"/>
              <a:t>o </a:t>
            </a:r>
            <a:r>
              <a:rPr lang="pt-PT" dirty="0"/>
              <a:t>RoboMind® realizar o trajeto que </a:t>
            </a:r>
            <a:r>
              <a:rPr lang="pt-PT" dirty="0" smtClean="0"/>
              <a:t>o aluno planeou</a:t>
            </a:r>
            <a:endParaRPr lang="pt-PT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03412" y="312908"/>
            <a:ext cx="117885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Tx/>
              <a:buChar char="-"/>
            </a:pPr>
            <a:r>
              <a:rPr lang="pt-PT" sz="2400" dirty="0" smtClean="0"/>
              <a:t> Redação </a:t>
            </a:r>
            <a:r>
              <a:rPr lang="pt-PT" sz="2400" dirty="0"/>
              <a:t>dos comandos de programação nos cadernos dos alunos, com os comandos “andarFrente”, “andarTrás”, “virarDireita” e “virarEsquerda</a:t>
            </a:r>
            <a:r>
              <a:rPr lang="pt-PT" sz="2400" dirty="0" smtClean="0"/>
              <a:t>”: </a:t>
            </a:r>
            <a:endParaRPr lang="pt-PT" sz="2400" dirty="0"/>
          </a:p>
          <a:p>
            <a:pPr lvl="1" algn="r">
              <a:lnSpc>
                <a:spcPct val="150000"/>
              </a:lnSpc>
              <a:buFontTx/>
              <a:buChar char="-"/>
            </a:pPr>
            <a:endParaRPr lang="pt-PT" sz="240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704729" y="63558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2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9588" y="658138"/>
            <a:ext cx="10824882" cy="17535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/>
              <a:t>C</a:t>
            </a:r>
            <a:r>
              <a:rPr lang="pt-PT" dirty="0" smtClean="0"/>
              <a:t>ópia da programação do caderno para o Microsoft® Word®;</a:t>
            </a:r>
            <a:endParaRPr lang="pt-PT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/>
              <a:t>Programação do robot “Robo” </a:t>
            </a:r>
            <a:r>
              <a:rPr lang="pt-PT" dirty="0" smtClean="0"/>
              <a:t>através do menu </a:t>
            </a:r>
            <a:r>
              <a:rPr lang="pt-PT" dirty="0"/>
              <a:t>“</a:t>
            </a:r>
            <a:r>
              <a:rPr lang="pt-PT" dirty="0" smtClean="0"/>
              <a:t>Editar”, no </a:t>
            </a:r>
            <a:r>
              <a:rPr lang="pt-PT" dirty="0"/>
              <a:t>RoboMind®: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6235" y="39453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2049" name="Picture 2" descr="Captura de ecrã 2016-03-05, às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3" b="24794"/>
          <a:stretch>
            <a:fillRect/>
          </a:stretch>
        </p:blipFill>
        <p:spPr bwMode="auto">
          <a:xfrm>
            <a:off x="3482788" y="2524501"/>
            <a:ext cx="4975412" cy="31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861404" y="5649409"/>
            <a:ext cx="424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Figura 2 – Ambiente do RoboMind® 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821270" y="63558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4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820272"/>
            <a:ext cx="10820400" cy="45854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O questionário aplicado aos alunos englobou </a:t>
            </a:r>
            <a:r>
              <a:rPr lang="pt-PT" dirty="0"/>
              <a:t>duas questões base com sub questões de cinco opções de resposta numa escala de </a:t>
            </a:r>
            <a:r>
              <a:rPr lang="pt-PT" i="1" dirty="0"/>
              <a:t>Likert</a:t>
            </a:r>
            <a:r>
              <a:rPr lang="pt-PT" dirty="0"/>
              <a:t>, por ser a escala de resposta psicométrica usada habitualmente em questionários de opinião. </a:t>
            </a:r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dirty="0" smtClean="0"/>
              <a:t>Também englobou duas </a:t>
            </a:r>
            <a:r>
              <a:rPr lang="pt-PT" dirty="0"/>
              <a:t>questões </a:t>
            </a:r>
            <a:r>
              <a:rPr lang="pt-PT" dirty="0" smtClean="0"/>
              <a:t>abertas, nomeadamente: </a:t>
            </a:r>
            <a:r>
              <a:rPr lang="pt-PT" dirty="0"/>
              <a:t>“</a:t>
            </a:r>
            <a:r>
              <a:rPr lang="pt-PT" i="1" dirty="0"/>
              <a:t>Achas que as atividades de programação do RoboMind® foram importantes? Porquê?”</a:t>
            </a:r>
            <a:r>
              <a:rPr lang="pt-PT" dirty="0"/>
              <a:t> e “</a:t>
            </a:r>
            <a:r>
              <a:rPr lang="pt-PT" i="1" dirty="0"/>
              <a:t>As atividades de programação do RoboMind® ajudaram-te a desenvolver alguns conhecimentos? Diz quais.”</a:t>
            </a:r>
            <a:endParaRPr lang="pt-PT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85412" y="63558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8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88" y="563562"/>
            <a:ext cx="7947211" cy="5487031"/>
          </a:xfrm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8915399" y="63558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5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354692"/>
            <a:ext cx="7947211" cy="543244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45758" y="5787139"/>
            <a:ext cx="6851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Tabela 1 – </a:t>
            </a:r>
            <a:r>
              <a:rPr lang="pt-PT" sz="1600" i="1" dirty="0"/>
              <a:t>Feedback</a:t>
            </a:r>
            <a:r>
              <a:rPr lang="pt-PT" sz="1600" dirty="0"/>
              <a:t> dos alunos sobre as atividades desenvolvidas </a:t>
            </a:r>
          </a:p>
          <a:p>
            <a:endParaRPr lang="pt-BR" sz="1600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8928846" y="6352271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9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0504" y="514258"/>
            <a:ext cx="4115695" cy="1293028"/>
          </a:xfrm>
        </p:spPr>
        <p:txBody>
          <a:bodyPr/>
          <a:lstStyle/>
          <a:p>
            <a:r>
              <a:rPr lang="pt-PT" dirty="0" smtClean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  <a:t>Introdução</a:t>
            </a:r>
            <a:endParaRPr lang="pt-PT" dirty="0">
              <a:solidFill>
                <a:srgbClr val="FFFF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807286"/>
            <a:ext cx="10820399" cy="36656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1900" dirty="0" smtClean="0"/>
              <a:t>Atividades lúdicas: poderosos auxiliares educativos; promovem atividades diferentes e a participação ativa dos alunos (Gayer </a:t>
            </a:r>
            <a:r>
              <a:rPr lang="pt-PT" sz="1900" i="1" dirty="0" smtClean="0"/>
              <a:t>et al.</a:t>
            </a:r>
            <a:r>
              <a:rPr lang="pt-PT" sz="1900" dirty="0" smtClean="0"/>
              <a:t>, 2015);</a:t>
            </a:r>
          </a:p>
          <a:p>
            <a:pPr>
              <a:lnSpc>
                <a:spcPct val="100000"/>
              </a:lnSpc>
            </a:pPr>
            <a:endParaRPr lang="pt-PT" sz="500" dirty="0" smtClean="0"/>
          </a:p>
          <a:p>
            <a:pPr>
              <a:lnSpc>
                <a:spcPct val="150000"/>
              </a:lnSpc>
            </a:pPr>
            <a:r>
              <a:rPr lang="pt-PT" sz="1900" dirty="0" smtClean="0"/>
              <a:t>Robótica Educativa (RE): lúdica e desafiante. Promove a inclusão (Conchinha </a:t>
            </a:r>
            <a:r>
              <a:rPr lang="pt-PT" sz="1900" i="1" dirty="0" smtClean="0"/>
              <a:t>et al</a:t>
            </a:r>
            <a:r>
              <a:rPr lang="pt-PT" sz="1900" dirty="0" smtClean="0"/>
              <a:t>., 2015), o raciocínio computacional e a aquisição de conteúdos curriculares (Almeida, 2015; Ribeiro, 2006);</a:t>
            </a:r>
          </a:p>
          <a:p>
            <a:pPr>
              <a:lnSpc>
                <a:spcPct val="100000"/>
              </a:lnSpc>
            </a:pPr>
            <a:endParaRPr lang="pt-PT" sz="800" dirty="0"/>
          </a:p>
          <a:p>
            <a:pPr>
              <a:lnSpc>
                <a:spcPct val="150000"/>
              </a:lnSpc>
            </a:pPr>
            <a:r>
              <a:rPr lang="pt-PT" sz="1900" dirty="0" smtClean="0"/>
              <a:t>Devido ao custo da Robótica Tangível (RT), foi desenhada uma oficina de formação de professores sobre Robótica Virtual (RV), com recurso ao RoboMind®;</a:t>
            </a:r>
          </a:p>
          <a:p>
            <a:pPr>
              <a:lnSpc>
                <a:spcPct val="150000"/>
              </a:lnSpc>
            </a:pPr>
            <a:endParaRPr lang="pt-PT" sz="1900" dirty="0" smtClean="0"/>
          </a:p>
          <a:p>
            <a:pPr marL="0" indent="0">
              <a:lnSpc>
                <a:spcPct val="150000"/>
              </a:lnSpc>
              <a:buNone/>
            </a:pPr>
            <a:endParaRPr lang="pt-PT" sz="19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Robots &amp; NEE: A robótica virtual como promotora de inclusão e da aprendizagem por projetos lúdicos </a:t>
            </a:r>
          </a:p>
          <a:p>
            <a:r>
              <a:rPr lang="pt-PT" dirty="0" smtClean="0"/>
              <a:t>Cristina Conchinha, Maria Leal e João Correia de Freitas</a:t>
            </a:r>
            <a:endParaRPr lang="pt-PT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0851775" y="6355844"/>
            <a:ext cx="654424" cy="365125"/>
          </a:xfrm>
        </p:spPr>
        <p:txBody>
          <a:bodyPr/>
          <a:lstStyle/>
          <a:p>
            <a:fld id="{6D22F896-40B5-4ADD-8801-0D06FADFA095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451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0270" y="484095"/>
            <a:ext cx="10820400" cy="38593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Nas </a:t>
            </a:r>
            <a:r>
              <a:rPr lang="pt-PT" dirty="0"/>
              <a:t>duas questões abertas do questionário, verificamos </a:t>
            </a:r>
            <a:r>
              <a:rPr lang="pt-PT" dirty="0" smtClean="0"/>
              <a:t>que, </a:t>
            </a:r>
            <a:r>
              <a:rPr lang="pt-PT" dirty="0"/>
              <a:t>na opinião dos </a:t>
            </a:r>
            <a:r>
              <a:rPr lang="pt-PT" dirty="0" smtClean="0"/>
              <a:t>alunos, </a:t>
            </a:r>
            <a:r>
              <a:rPr lang="pt-PT" dirty="0"/>
              <a:t>as atividades de programação foram </a:t>
            </a:r>
            <a:r>
              <a:rPr lang="pt-PT" dirty="0" smtClean="0"/>
              <a:t>importantes, porque: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 smtClean="0"/>
              <a:t>“</a:t>
            </a:r>
            <a:r>
              <a:rPr lang="pt-PT" sz="2200" i="1" dirty="0" smtClean="0"/>
              <a:t>ajudou </a:t>
            </a:r>
            <a:r>
              <a:rPr lang="pt-PT" sz="2200" i="1" dirty="0"/>
              <a:t>os meninos e meninas disléxicos </a:t>
            </a:r>
            <a:r>
              <a:rPr lang="pt-PT" sz="2200" i="1" dirty="0" smtClean="0"/>
              <a:t>à ajudar </a:t>
            </a:r>
            <a:r>
              <a:rPr lang="pt-PT" sz="2200" dirty="0" smtClean="0"/>
              <a:t>(a aprender) </a:t>
            </a:r>
            <a:r>
              <a:rPr lang="pt-PT" sz="2200" i="1" dirty="0" smtClean="0"/>
              <a:t>onde </a:t>
            </a:r>
            <a:r>
              <a:rPr lang="pt-PT" sz="2200" i="1" dirty="0"/>
              <a:t>é a esquerda e a direita</a:t>
            </a:r>
            <a:r>
              <a:rPr lang="pt-PT" sz="2200" dirty="0" smtClean="0"/>
              <a:t>”;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 smtClean="0"/>
              <a:t>“</a:t>
            </a:r>
            <a:r>
              <a:rPr lang="pt-PT" sz="2200" i="1" dirty="0" smtClean="0"/>
              <a:t>gostei </a:t>
            </a:r>
            <a:r>
              <a:rPr lang="pt-PT" sz="2200" i="1" dirty="0"/>
              <a:t>de fazer a letra do meu nome</a:t>
            </a:r>
            <a:r>
              <a:rPr lang="pt-PT" sz="2200" dirty="0" smtClean="0"/>
              <a:t>”;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 smtClean="0"/>
              <a:t>“</a:t>
            </a:r>
            <a:r>
              <a:rPr lang="pt-PT" sz="2200" i="1" dirty="0" smtClean="0"/>
              <a:t>eu </a:t>
            </a:r>
            <a:r>
              <a:rPr lang="pt-PT" sz="2200" i="1" dirty="0"/>
              <a:t>gostei</a:t>
            </a:r>
            <a:r>
              <a:rPr lang="pt-PT" sz="2200" dirty="0"/>
              <a:t> </a:t>
            </a:r>
            <a:r>
              <a:rPr lang="pt-PT" sz="2200" i="1" dirty="0"/>
              <a:t>muito</a:t>
            </a:r>
            <a:r>
              <a:rPr lang="pt-PT" sz="2200" dirty="0" smtClean="0"/>
              <a:t>”;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 smtClean="0"/>
              <a:t>“</a:t>
            </a:r>
            <a:r>
              <a:rPr lang="pt-PT" sz="2200" i="1" dirty="0" smtClean="0"/>
              <a:t>diverti-me </a:t>
            </a:r>
            <a:r>
              <a:rPr lang="pt-PT" sz="2200" i="1" dirty="0"/>
              <a:t>muito</a:t>
            </a:r>
            <a:r>
              <a:rPr lang="pt-PT" sz="2200" dirty="0" smtClean="0"/>
              <a:t>”;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 smtClean="0"/>
              <a:t>“</a:t>
            </a:r>
            <a:r>
              <a:rPr lang="pt-PT" sz="2200" i="1" dirty="0" smtClean="0"/>
              <a:t>foi </a:t>
            </a:r>
            <a:r>
              <a:rPr lang="pt-PT" sz="2200" i="1" dirty="0"/>
              <a:t>a primeira vez que trabalhei com o robô e gostei</a:t>
            </a:r>
            <a:r>
              <a:rPr lang="pt-PT" sz="2200" dirty="0" smtClean="0"/>
              <a:t>”;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 smtClean="0"/>
              <a:t>“</a:t>
            </a:r>
            <a:r>
              <a:rPr lang="pt-PT" sz="2200" i="1" dirty="0" smtClean="0"/>
              <a:t>achei </a:t>
            </a:r>
            <a:r>
              <a:rPr lang="pt-PT" sz="2200" i="1" dirty="0"/>
              <a:t>muito interessante</a:t>
            </a:r>
            <a:r>
              <a:rPr lang="pt-PT" sz="2200" dirty="0" smtClean="0"/>
              <a:t>”;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 smtClean="0"/>
              <a:t> “</a:t>
            </a:r>
            <a:r>
              <a:rPr lang="pt-PT" sz="2200" i="1" dirty="0" smtClean="0"/>
              <a:t>adorei </a:t>
            </a:r>
            <a:r>
              <a:rPr lang="pt-PT" sz="2200" i="1" dirty="0"/>
              <a:t>fazer o percurso do robô</a:t>
            </a:r>
            <a:r>
              <a:rPr lang="pt-PT" sz="2200" dirty="0" smtClean="0"/>
              <a:t>”.</a:t>
            </a:r>
          </a:p>
          <a:p>
            <a:pPr marL="0" indent="0">
              <a:lnSpc>
                <a:spcPct val="150000"/>
              </a:lnSpc>
              <a:buNone/>
            </a:pPr>
            <a:endParaRPr lang="pt-PT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588189" y="63558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7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799" y="255494"/>
            <a:ext cx="11134165" cy="59631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pt-PT" sz="2400" dirty="0"/>
              <a:t>Questionados sobre os conhecimentos que desenvolveram com as atividades de programação, foram registadas </a:t>
            </a:r>
            <a:r>
              <a:rPr lang="pt-PT" sz="2400" dirty="0" smtClean="0"/>
              <a:t>diversas opiniões: </a:t>
            </a:r>
          </a:p>
          <a:p>
            <a:pPr lvl="1">
              <a:lnSpc>
                <a:spcPct val="160000"/>
              </a:lnSpc>
              <a:buFontTx/>
              <a:buChar char="-"/>
            </a:pPr>
            <a:r>
              <a:rPr lang="pt-PT" dirty="0" smtClean="0"/>
              <a:t>“</a:t>
            </a:r>
            <a:r>
              <a:rPr lang="pt-PT" i="1" dirty="0"/>
              <a:t>fiquei a conhecer como mandar no robô como eu quero e fiquei a conhecer melhor algumas coisas de matemática</a:t>
            </a:r>
            <a:r>
              <a:rPr lang="pt-PT" dirty="0"/>
              <a:t>”; </a:t>
            </a:r>
            <a:endParaRPr lang="pt-PT" dirty="0" smtClean="0"/>
          </a:p>
          <a:p>
            <a:pPr lvl="1">
              <a:lnSpc>
                <a:spcPct val="160000"/>
              </a:lnSpc>
              <a:buFontTx/>
              <a:buChar char="-"/>
            </a:pPr>
            <a:r>
              <a:rPr lang="pt-PT" dirty="0" smtClean="0"/>
              <a:t>“</a:t>
            </a:r>
            <a:r>
              <a:rPr lang="pt-PT" i="1" dirty="0"/>
              <a:t>Fiquei a saber melhor a direita e a esquerda</a:t>
            </a:r>
            <a:r>
              <a:rPr lang="pt-PT" dirty="0"/>
              <a:t>”; </a:t>
            </a:r>
            <a:endParaRPr lang="pt-PT" dirty="0" smtClean="0"/>
          </a:p>
          <a:p>
            <a:pPr lvl="1">
              <a:lnSpc>
                <a:spcPct val="160000"/>
              </a:lnSpc>
              <a:buFontTx/>
              <a:buChar char="-"/>
            </a:pPr>
            <a:r>
              <a:rPr lang="pt-PT" dirty="0" smtClean="0"/>
              <a:t>“</a:t>
            </a:r>
            <a:r>
              <a:rPr lang="pt-PT" i="1" dirty="0"/>
              <a:t>aprendi a programar o robô</a:t>
            </a:r>
            <a:r>
              <a:rPr lang="pt-PT" dirty="0"/>
              <a:t>”; </a:t>
            </a:r>
            <a:endParaRPr lang="pt-PT" dirty="0" smtClean="0"/>
          </a:p>
          <a:p>
            <a:pPr lvl="1">
              <a:lnSpc>
                <a:spcPct val="160000"/>
              </a:lnSpc>
              <a:buFontTx/>
              <a:buChar char="-"/>
            </a:pPr>
            <a:r>
              <a:rPr lang="pt-PT" dirty="0" smtClean="0"/>
              <a:t>“</a:t>
            </a:r>
            <a:r>
              <a:rPr lang="pt-PT" i="1" dirty="0"/>
              <a:t>aprendi a virar à direita à esquerda, andar em frente e para trás com o robô no computador</a:t>
            </a:r>
            <a:r>
              <a:rPr lang="pt-PT" dirty="0"/>
              <a:t>”; </a:t>
            </a:r>
            <a:endParaRPr lang="pt-PT" dirty="0" smtClean="0"/>
          </a:p>
          <a:p>
            <a:pPr lvl="1">
              <a:lnSpc>
                <a:spcPct val="160000"/>
              </a:lnSpc>
              <a:buFontTx/>
              <a:buChar char="-"/>
            </a:pPr>
            <a:r>
              <a:rPr lang="pt-PT" dirty="0" smtClean="0"/>
              <a:t>“</a:t>
            </a:r>
            <a:r>
              <a:rPr lang="pt-PT" i="1" dirty="0"/>
              <a:t>fiquei a conhecer melhor algumas coisas de matemática: virar à direita e à esquerda, contar, andar para frente e para trás no computador. E aprendi a escrever melhor</a:t>
            </a:r>
            <a:r>
              <a:rPr lang="pt-PT" dirty="0"/>
              <a:t>”; </a:t>
            </a:r>
            <a:endParaRPr lang="pt-PT" dirty="0" smtClean="0"/>
          </a:p>
          <a:p>
            <a:pPr lvl="1">
              <a:lnSpc>
                <a:spcPct val="160000"/>
              </a:lnSpc>
              <a:buFontTx/>
              <a:buChar char="-"/>
            </a:pPr>
            <a:r>
              <a:rPr lang="pt-PT" i="1" dirty="0" smtClean="0"/>
              <a:t>“</a:t>
            </a:r>
            <a:r>
              <a:rPr lang="pt-PT" i="1" dirty="0"/>
              <a:t>aprendi como por ex: que o robô pode-se mexer para qualquer lado e que há muitas maneiras para encontrar a esquerda e a direita</a:t>
            </a:r>
            <a:r>
              <a:rPr lang="pt-PT" i="1" dirty="0" smtClean="0"/>
              <a:t>”.</a:t>
            </a:r>
            <a:endParaRPr lang="pt-BR" dirty="0"/>
          </a:p>
          <a:p>
            <a:pPr marL="457200" lvl="1" indent="0">
              <a:lnSpc>
                <a:spcPct val="160000"/>
              </a:lnSpc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5082" y="63558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61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2494" y="966079"/>
            <a:ext cx="8610600" cy="1077874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  <a:t>Discussão e conclusão</a:t>
            </a:r>
            <a:r>
              <a:rPr lang="pt-PT" dirty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  <a:t/>
            </a:r>
            <a:br>
              <a:rPr lang="pt-PT" dirty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</a:br>
            <a:endParaRPr lang="pt-BR" dirty="0">
              <a:solidFill>
                <a:srgbClr val="FFFF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043953"/>
            <a:ext cx="11093824" cy="33994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RV mais </a:t>
            </a:r>
            <a:r>
              <a:rPr lang="pt-BR" dirty="0" err="1" smtClean="0"/>
              <a:t>flex</a:t>
            </a:r>
            <a:r>
              <a:rPr lang="pt-PT" dirty="0" smtClean="0"/>
              <a:t>ível e acessível;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Inclusão dos alunos com NEE;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Criaç</a:t>
            </a:r>
            <a:r>
              <a:rPr lang="pt-PT" dirty="0" smtClean="0"/>
              <a:t>ão de mapas de acordo com os objetivos educativos;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Construç</a:t>
            </a:r>
            <a:r>
              <a:rPr lang="pt-PT" dirty="0" smtClean="0"/>
              <a:t>ão de guiões de programação ilustrados;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Redação e dramatização de uma história através do robot “Robo”;</a:t>
            </a:r>
          </a:p>
          <a:p>
            <a:pPr>
              <a:lnSpc>
                <a:spcPct val="150000"/>
              </a:lnSpc>
            </a:pPr>
            <a:endParaRPr lang="pt-PT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41977" y="63558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0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7164" y="746125"/>
            <a:ext cx="10820400" cy="46096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Exploração e integração de diversas áreas curriculares, tais como língua portuguesa, língua inglesa, estudo do meio, matemática e programação e pensamento computacional</a:t>
            </a:r>
            <a:r>
              <a:rPr lang="pt-PT" dirty="0" smtClean="0"/>
              <a:t>;</a:t>
            </a:r>
            <a:endParaRPr lang="pt-PT" dirty="0"/>
          </a:p>
          <a:p>
            <a:pPr>
              <a:lnSpc>
                <a:spcPct val="150000"/>
              </a:lnSpc>
            </a:pPr>
            <a:r>
              <a:rPr lang="pt-PT" dirty="0"/>
              <a:t>Aprendizagem através de atividades lúdicas e apelativas para os alunos com e sem NEE</a:t>
            </a:r>
            <a:r>
              <a:rPr lang="pt-PT" dirty="0" smtClean="0"/>
              <a:t>;</a:t>
            </a:r>
            <a:endParaRPr lang="pt-PT" dirty="0"/>
          </a:p>
          <a:p>
            <a:pPr>
              <a:lnSpc>
                <a:spcPct val="150000"/>
              </a:lnSpc>
            </a:pPr>
            <a:r>
              <a:rPr lang="pt-PT" dirty="0"/>
              <a:t>Deteção de “novas” competências nos alunos</a:t>
            </a:r>
            <a:r>
              <a:rPr lang="pt-PT" dirty="0" smtClean="0"/>
              <a:t>;</a:t>
            </a:r>
            <a:endParaRPr lang="pt-PT" dirty="0"/>
          </a:p>
          <a:p>
            <a:pPr>
              <a:lnSpc>
                <a:spcPct val="150000"/>
              </a:lnSpc>
            </a:pPr>
            <a:r>
              <a:rPr lang="pt-PT" dirty="0" smtClean="0"/>
              <a:t>Resolução </a:t>
            </a:r>
            <a:r>
              <a:rPr lang="pt-PT" dirty="0"/>
              <a:t>de problemas e aceitação do erro</a:t>
            </a:r>
            <a:r>
              <a:rPr lang="pt-PT" dirty="0" smtClean="0"/>
              <a:t>;</a:t>
            </a:r>
            <a:endParaRPr lang="pt-PT" dirty="0"/>
          </a:p>
          <a:p>
            <a:pPr>
              <a:lnSpc>
                <a:spcPct val="150000"/>
              </a:lnSpc>
            </a:pPr>
            <a:r>
              <a:rPr lang="pt-PT" dirty="0" smtClean="0"/>
              <a:t>Melhoria </a:t>
            </a:r>
            <a:r>
              <a:rPr lang="pt-PT" dirty="0"/>
              <a:t>da autoestima dos alunos.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06118" y="63558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4552" y="764373"/>
            <a:ext cx="4661647" cy="1293028"/>
          </a:xfrm>
        </p:spPr>
        <p:txBody>
          <a:bodyPr/>
          <a:lstStyle/>
          <a:p>
            <a:r>
              <a:rPr lang="pt-PT" dirty="0" smtClean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  <a:t>Referências</a:t>
            </a:r>
            <a:endParaRPr lang="pt-BR" dirty="0">
              <a:solidFill>
                <a:srgbClr val="FFFF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799" y="2131939"/>
            <a:ext cx="10820400" cy="3018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dirty="0"/>
              <a:t>Almeida, C. M. D. S. (2015). </a:t>
            </a:r>
            <a:r>
              <a:rPr lang="pt-PT" i="1" dirty="0"/>
              <a:t>A importância da aprendizagem da robótica no desenvolvimento do pensamento computacional: um estudo com alunos do 4º ano</a:t>
            </a:r>
            <a:r>
              <a:rPr lang="pt-PT" dirty="0"/>
              <a:t>. Tese de Mestrado em Educação. Instituto de Educação da Universidade de Lisboa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smtClean="0"/>
              <a:t>Conchinha</a:t>
            </a:r>
            <a:r>
              <a:rPr lang="pt-PT" dirty="0"/>
              <a:t>, C., Osório, P. &amp; Freitas, J. C. (2015). </a:t>
            </a:r>
            <a:r>
              <a:rPr lang="en-US" dirty="0"/>
              <a:t>Playful learning: Educational robotics applied to students with learning disabilities. </a:t>
            </a:r>
            <a:r>
              <a:rPr lang="pt-PT" i="1" dirty="0"/>
              <a:t>Atas do XVII Simpósio Internacional de Informática Educativa</a:t>
            </a:r>
            <a:r>
              <a:rPr lang="pt-PT" dirty="0"/>
              <a:t> (SIIE 15</a:t>
            </a:r>
            <a:r>
              <a:rPr lang="pt-PT" dirty="0" smtClean="0"/>
              <a:t>).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28530" y="63558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8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479177"/>
            <a:ext cx="10820400" cy="3899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Encarnação, P. (2012). </a:t>
            </a:r>
            <a:r>
              <a:rPr lang="pt-PT" i="1" dirty="0"/>
              <a:t>Apresentação dos resultados do Projeto COMPSAR - COMparison of Physical and Simulated Assistive </a:t>
            </a:r>
            <a:r>
              <a:rPr lang="pt-PT" i="1" dirty="0" smtClean="0"/>
              <a:t>Robots. Estudo </a:t>
            </a:r>
            <a:r>
              <a:rPr lang="pt-PT" i="1" dirty="0"/>
              <a:t>comparativo da utilização de robôs físicos e virtuais por crianças com e sem disfunções neuromotoras</a:t>
            </a:r>
            <a:r>
              <a:rPr lang="pt-PT" dirty="0"/>
              <a:t>. https://br.groups.yahoo.com/</a:t>
            </a:r>
            <a:r>
              <a:rPr lang="pt-PT" dirty="0" err="1"/>
              <a:t>neo</a:t>
            </a:r>
            <a:r>
              <a:rPr lang="pt-PT" dirty="0"/>
              <a:t>/</a:t>
            </a:r>
            <a:r>
              <a:rPr lang="pt-PT" dirty="0" err="1"/>
              <a:t>groups</a:t>
            </a:r>
            <a:r>
              <a:rPr lang="pt-PT" dirty="0"/>
              <a:t>/acessibilidade/</a:t>
            </a:r>
            <a:r>
              <a:rPr lang="pt-PT" dirty="0" err="1"/>
              <a:t>conversations</a:t>
            </a:r>
            <a:r>
              <a:rPr lang="pt-PT" dirty="0"/>
              <a:t>/</a:t>
            </a:r>
            <a:r>
              <a:rPr lang="pt-PT" dirty="0" err="1"/>
              <a:t>messages</a:t>
            </a:r>
            <a:r>
              <a:rPr lang="pt-PT" dirty="0"/>
              <a:t>/14686 (Acedido em 01/03/2016).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err="1"/>
              <a:t>Gayer</a:t>
            </a:r>
            <a:r>
              <a:rPr lang="pt-PT" dirty="0"/>
              <a:t>, M. C., </a:t>
            </a:r>
            <a:r>
              <a:rPr lang="pt-PT" dirty="0" err="1"/>
              <a:t>Roehrs</a:t>
            </a:r>
            <a:r>
              <a:rPr lang="pt-PT" dirty="0"/>
              <a:t>, R., Escoto, D. F., Rodrigues, D. T., &amp; </a:t>
            </a:r>
            <a:r>
              <a:rPr lang="pt-PT" dirty="0" err="1"/>
              <a:t>Denardin</a:t>
            </a:r>
            <a:r>
              <a:rPr lang="pt-PT" dirty="0"/>
              <a:t>, E. L. G. (2014). Espaço reativo: Ensinar e aprender brincando na formação de professores. </a:t>
            </a:r>
            <a:r>
              <a:rPr lang="pt-PT" i="1" dirty="0"/>
              <a:t>Anais do Salão Internacional de Ensino, Pesquisa e Extensão, 6</a:t>
            </a:r>
            <a:r>
              <a:rPr lang="pt-PT" dirty="0"/>
              <a:t>(1).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41977" y="635149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7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546412"/>
            <a:ext cx="10820400" cy="4545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López, S. I. M., &amp; Valenzuela, B. G. E. (2015). NIÑOS y adolescentes </a:t>
            </a:r>
            <a:r>
              <a:rPr lang="pt-PT" dirty="0" err="1"/>
              <a:t>con</a:t>
            </a:r>
            <a:r>
              <a:rPr lang="pt-PT" dirty="0"/>
              <a:t> </a:t>
            </a:r>
            <a:r>
              <a:rPr lang="pt-PT" dirty="0" err="1"/>
              <a:t>necesidades</a:t>
            </a:r>
            <a:r>
              <a:rPr lang="pt-PT" dirty="0"/>
              <a:t> educativas </a:t>
            </a:r>
            <a:r>
              <a:rPr lang="pt-PT" dirty="0" err="1"/>
              <a:t>especiales</a:t>
            </a:r>
            <a:r>
              <a:rPr lang="pt-PT" dirty="0"/>
              <a:t>. </a:t>
            </a:r>
            <a:r>
              <a:rPr lang="pt-PT" i="1" dirty="0"/>
              <a:t>Revista Médica Clínica Las Condes, 26</a:t>
            </a:r>
            <a:r>
              <a:rPr lang="pt-PT" dirty="0"/>
              <a:t>(1), 42-51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Piaget, J. (1972). </a:t>
            </a:r>
            <a:r>
              <a:rPr lang="pt-PT" i="1" dirty="0"/>
              <a:t>A epistemologia genética</a:t>
            </a:r>
            <a:r>
              <a:rPr lang="pt-PT" dirty="0"/>
              <a:t>. Petrópolis: Editora Vozes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/>
              <a:t>Project COMPSAR (2012). </a:t>
            </a:r>
            <a:r>
              <a:rPr lang="en-US" dirty="0"/>
              <a:t>Project </a:t>
            </a:r>
            <a:r>
              <a:rPr lang="en-US" i="1" dirty="0"/>
              <a:t>COMPSAR - </a:t>
            </a:r>
            <a:r>
              <a:rPr lang="en-US" i="1" dirty="0" err="1"/>
              <a:t>COMparison</a:t>
            </a:r>
            <a:r>
              <a:rPr lang="en-US" i="1" dirty="0"/>
              <a:t> of Physical and Simulated Assistive Robots</a:t>
            </a:r>
            <a:r>
              <a:rPr lang="en-US" dirty="0"/>
              <a:t>. http://</a:t>
            </a:r>
            <a:r>
              <a:rPr lang="en-US" dirty="0" err="1"/>
              <a:t>www.compsar.anditec.pt</a:t>
            </a:r>
            <a:r>
              <a:rPr lang="en-US" dirty="0"/>
              <a:t> (</a:t>
            </a:r>
            <a:r>
              <a:rPr lang="en-US" dirty="0" err="1"/>
              <a:t>Acedido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01/03/2016).</a:t>
            </a: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68871" y="63558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9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680882"/>
            <a:ext cx="10820400" cy="4537803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Ribeiro, C. (2006). </a:t>
            </a:r>
            <a:r>
              <a:rPr lang="pt-PT" i="1" dirty="0" err="1"/>
              <a:t>RobôCarochinha</a:t>
            </a:r>
            <a:r>
              <a:rPr lang="pt-PT" i="1" dirty="0"/>
              <a:t>: Um Estudo Qualitativo sobre a Robótica Educativa no 1º ciclo do Ensino Básico</a:t>
            </a:r>
            <a:r>
              <a:rPr lang="pt-PT" dirty="0"/>
              <a:t>. Tese de Mestrado em Educação. Instituto de Educação e Psicologia da Universidade do Minho.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smtClean="0"/>
              <a:t>Rocha</a:t>
            </a:r>
            <a:r>
              <a:rPr lang="pt-PT" dirty="0"/>
              <a:t>, R. (2006). </a:t>
            </a:r>
            <a:r>
              <a:rPr lang="pt-PT" i="1" dirty="0"/>
              <a:t>Utilização da robótica pedagógica no processo de ensino-aprendizagem de programação de computadores</a:t>
            </a:r>
            <a:r>
              <a:rPr lang="pt-PT" dirty="0"/>
              <a:t>. Centro Federal e Educação Tecnológica de Minas Gerais, Belo Horizonte.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95765" y="63558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2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4106" y="2337679"/>
            <a:ext cx="3276600" cy="1293028"/>
          </a:xfrm>
        </p:spPr>
        <p:txBody>
          <a:bodyPr/>
          <a:lstStyle/>
          <a:p>
            <a:r>
              <a:rPr lang="pt-BR" i="1" dirty="0" smtClean="0">
                <a:latin typeface="Chalkduster" charset="0"/>
                <a:ea typeface="Chalkduster" charset="0"/>
                <a:cs typeface="Chalkduster" charset="0"/>
              </a:rPr>
              <a:t>Gratos,</a:t>
            </a:r>
            <a:endParaRPr lang="pt-BR" i="1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3876" y="3955408"/>
            <a:ext cx="10266830" cy="6516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2800" dirty="0"/>
              <a:t>Cristina </a:t>
            </a:r>
            <a:r>
              <a:rPr lang="pt-PT" sz="2800" dirty="0" smtClean="0"/>
              <a:t>Conchinha, </a:t>
            </a:r>
            <a:r>
              <a:rPr lang="en-US" sz="2800" dirty="0"/>
              <a:t>Maria </a:t>
            </a:r>
            <a:r>
              <a:rPr lang="en-US" sz="2800" dirty="0" smtClean="0"/>
              <a:t>Leal</a:t>
            </a:r>
            <a:r>
              <a:rPr lang="pt-PT" sz="2800" dirty="0"/>
              <a:t> </a:t>
            </a:r>
            <a:r>
              <a:rPr lang="pt-PT" sz="2800" dirty="0" smtClean="0"/>
              <a:t>e </a:t>
            </a:r>
            <a:r>
              <a:rPr lang="pt-PT" sz="2800" dirty="0"/>
              <a:t>João Correia de </a:t>
            </a:r>
            <a:r>
              <a:rPr lang="pt-PT" sz="2800" dirty="0" smtClean="0"/>
              <a:t>Freitas.</a:t>
            </a:r>
            <a:endParaRPr lang="pt-PT" sz="2800" dirty="0"/>
          </a:p>
          <a:p>
            <a:pPr marL="0" indent="0" algn="ctr">
              <a:buNone/>
            </a:pPr>
            <a:endParaRPr lang="pt-PT" sz="2800" dirty="0"/>
          </a:p>
          <a:p>
            <a:pPr marL="0" indent="0" algn="ctr">
              <a:buNone/>
            </a:pP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60"/>
          <a:stretch/>
        </p:blipFill>
        <p:spPr>
          <a:xfrm>
            <a:off x="4834716" y="686978"/>
            <a:ext cx="2835833" cy="150129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51" y="5467936"/>
            <a:ext cx="922365" cy="8995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33" y="5463993"/>
            <a:ext cx="1184343" cy="88639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1" y="5463993"/>
            <a:ext cx="914401" cy="91440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13" y="5463992"/>
            <a:ext cx="1299545" cy="8863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67" y="5463993"/>
            <a:ext cx="863341" cy="9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0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629783"/>
            <a:ext cx="10820400" cy="40241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PT" dirty="0"/>
              <a:t>10 alunos participantes, com idades entre os 11 e os 15 anos e matriculados entre o 5.º e o 8.º ano de </a:t>
            </a:r>
            <a:r>
              <a:rPr lang="pt-PT" dirty="0" smtClean="0"/>
              <a:t>escolaridade </a:t>
            </a:r>
            <a:r>
              <a:rPr lang="pt-PT" dirty="0"/>
              <a:t>do Agrupamento de Escolas de Lousada </a:t>
            </a:r>
            <a:r>
              <a:rPr lang="pt-PT" dirty="0" smtClean="0"/>
              <a:t>Este;</a:t>
            </a:r>
          </a:p>
          <a:p>
            <a:pPr>
              <a:lnSpc>
                <a:spcPct val="100000"/>
              </a:lnSpc>
            </a:pPr>
            <a:endParaRPr lang="pt-PT" sz="1100" dirty="0"/>
          </a:p>
          <a:p>
            <a:pPr>
              <a:lnSpc>
                <a:spcPct val="150000"/>
              </a:lnSpc>
            </a:pPr>
            <a:r>
              <a:rPr lang="pt-PT" dirty="0" smtClean="0"/>
              <a:t>Metodologia</a:t>
            </a:r>
            <a:r>
              <a:rPr lang="pt-PT" dirty="0"/>
              <a:t>: estudo de caso, assente nos paradigmas qualitativos e </a:t>
            </a:r>
            <a:r>
              <a:rPr lang="pt-PT" dirty="0" smtClean="0"/>
              <a:t>quantitativos</a:t>
            </a:r>
          </a:p>
          <a:p>
            <a:pPr>
              <a:lnSpc>
                <a:spcPct val="100000"/>
              </a:lnSpc>
            </a:pPr>
            <a:endParaRPr lang="pt-PT" sz="1100" dirty="0"/>
          </a:p>
          <a:p>
            <a:pPr>
              <a:lnSpc>
                <a:spcPct val="150000"/>
              </a:lnSpc>
            </a:pPr>
            <a:r>
              <a:rPr lang="pt-PT" dirty="0" smtClean="0"/>
              <a:t>Conclusão</a:t>
            </a:r>
            <a:r>
              <a:rPr lang="pt-PT" dirty="0"/>
              <a:t>: a robótica virtual promove a inclusão, interação, a aquisição de conteúdos, o raciocínio lógico e o pensamento computacional, através de uma atividade lúdica e motivadora.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0757647" y="6355844"/>
            <a:ext cx="74855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8056" y="1001041"/>
            <a:ext cx="7558144" cy="849274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  <a:t>Revisão da literatura</a:t>
            </a:r>
            <a:r>
              <a:rPr lang="pt-PT" dirty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  <a:t/>
            </a:r>
            <a:br>
              <a:rPr lang="pt-PT" dirty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</a:br>
            <a:endParaRPr lang="pt-BR" dirty="0">
              <a:solidFill>
                <a:srgbClr val="FFFF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850315"/>
            <a:ext cx="10820400" cy="418741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Aprender a brincar e </a:t>
            </a:r>
            <a:r>
              <a:rPr lang="pt-PT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aprendizagem </a:t>
            </a:r>
            <a:r>
              <a:rPr lang="pt-PT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por </a:t>
            </a:r>
            <a:r>
              <a:rPr lang="pt-PT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projetos</a:t>
            </a:r>
            <a:r>
              <a:rPr lang="pt-PT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Piaget: o sujeito aprende pela interação com o meio e com os outros; o conhecimento é ativo e resulta da </a:t>
            </a:r>
            <a:r>
              <a:rPr lang="pt-PT" dirty="0"/>
              <a:t>exploração, interação e resolução de situações </a:t>
            </a:r>
            <a:r>
              <a:rPr lang="pt-PT" dirty="0" smtClean="0"/>
              <a:t>problemáticas (Piaget, 1971);</a:t>
            </a:r>
          </a:p>
          <a:p>
            <a:endParaRPr lang="pt-PT" sz="1100" dirty="0" smtClean="0"/>
          </a:p>
          <a:p>
            <a:pPr>
              <a:lnSpc>
                <a:spcPct val="150000"/>
              </a:lnSpc>
            </a:pPr>
            <a:r>
              <a:rPr lang="pt-PT" dirty="0" smtClean="0"/>
              <a:t>Papert: </a:t>
            </a:r>
            <a:r>
              <a:rPr lang="pt-PT" dirty="0"/>
              <a:t>atividades criativas e </a:t>
            </a:r>
            <a:r>
              <a:rPr lang="pt-PT" dirty="0" smtClean="0"/>
              <a:t>significativas, </a:t>
            </a:r>
            <a:r>
              <a:rPr lang="pt-PT" dirty="0"/>
              <a:t>promovem a construção e assimilação </a:t>
            </a:r>
            <a:r>
              <a:rPr lang="pt-PT" dirty="0" smtClean="0"/>
              <a:t>do conhecimento (Rocha, 2006); Os sujeitos devem </a:t>
            </a:r>
            <a:r>
              <a:rPr lang="pt-PT" dirty="0"/>
              <a:t>desenvolver competências, aprender conceitos, avaliar circunstâncias e lidar com o imprevisto </a:t>
            </a:r>
            <a:r>
              <a:rPr lang="pt-PT" dirty="0" smtClean="0"/>
              <a:t>(Papert, 2008).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63000" y="63558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0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414630"/>
            <a:ext cx="10820400" cy="37759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Necessidades educativas </a:t>
            </a:r>
            <a:r>
              <a:rPr lang="pt-PT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especiais (NEE)</a:t>
            </a:r>
            <a:r>
              <a:rPr lang="pt-PT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</a:t>
            </a:r>
            <a:endParaRPr lang="pt-PT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PT" dirty="0" smtClean="0"/>
              <a:t>Aluno </a:t>
            </a:r>
            <a:r>
              <a:rPr lang="pt-PT" dirty="0"/>
              <a:t>demonstra sentir maiores dificuldades (López &amp; Valenzuela, 2015) físicas, emocionais e/ou intelectuais (Correia, 2013) em relação aos seus pares (López &amp; Valenzuela, 2015), o que pode impedir o aluno de alcançar todo o seu potencial (Correia, 2013</a:t>
            </a:r>
            <a:r>
              <a:rPr lang="pt-PT" dirty="0" smtClean="0"/>
              <a:t>);</a:t>
            </a:r>
          </a:p>
          <a:p>
            <a:pPr>
              <a:lnSpc>
                <a:spcPct val="100000"/>
              </a:lnSpc>
            </a:pPr>
            <a:endParaRPr lang="pt-PT" sz="600" dirty="0"/>
          </a:p>
          <a:p>
            <a:pPr>
              <a:lnSpc>
                <a:spcPct val="150000"/>
              </a:lnSpc>
            </a:pPr>
            <a:r>
              <a:rPr lang="pt-PT" dirty="0" smtClean="0"/>
              <a:t>NEE </a:t>
            </a:r>
            <a:r>
              <a:rPr lang="pt-PT" dirty="0"/>
              <a:t>permanentes, temporárias e alunos em risco </a:t>
            </a:r>
            <a:r>
              <a:rPr lang="pt-PT" dirty="0" smtClean="0"/>
              <a:t>educativo</a:t>
            </a:r>
            <a:r>
              <a:rPr lang="pt-PT" dirty="0"/>
              <a:t>(Correia, 2013). </a:t>
            </a:r>
            <a:endParaRPr lang="pt-PT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63000" y="63558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2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9931" y="847165"/>
            <a:ext cx="10959351" cy="50292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RV e NEE</a:t>
            </a:r>
            <a:r>
              <a:rPr lang="pt-PT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</a:t>
            </a:r>
            <a:endParaRPr lang="pt-PT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PT" sz="1800" dirty="0"/>
              <a:t>Heuvel </a:t>
            </a:r>
            <a:r>
              <a:rPr lang="pt-PT" sz="1800" i="1" dirty="0"/>
              <a:t>et al</a:t>
            </a:r>
            <a:r>
              <a:rPr lang="pt-PT" sz="1800" dirty="0"/>
              <a:t>. (2015</a:t>
            </a:r>
            <a:r>
              <a:rPr lang="pt-PT" sz="1800" dirty="0" smtClean="0"/>
              <a:t>): tecnologia como promotora de atividades lúdicas para jovens com limitações motoras: análise da literatura de 27 trabalhos, 15 dos quais com robots virtuais, 8 com robots tangíveis e 4 com programas de computador. As atividades promoveram a participação, interação e evolução dos participantes;</a:t>
            </a:r>
          </a:p>
          <a:p>
            <a:pPr>
              <a:lnSpc>
                <a:spcPct val="150000"/>
              </a:lnSpc>
            </a:pPr>
            <a:endParaRPr lang="pt-PT" sz="1000" dirty="0"/>
          </a:p>
          <a:p>
            <a:pPr>
              <a:lnSpc>
                <a:spcPct val="150000"/>
              </a:lnSpc>
            </a:pPr>
            <a:r>
              <a:rPr lang="pt-PT" sz="1800" dirty="0" smtClean="0"/>
              <a:t>Projeto </a:t>
            </a:r>
            <a:r>
              <a:rPr lang="pt-PT" sz="1800" dirty="0"/>
              <a:t>COMPSAR (</a:t>
            </a:r>
            <a:r>
              <a:rPr lang="pt-PT" sz="1800" i="1" dirty="0"/>
              <a:t>COMparison of Physical and Simulated Assistive Robots</a:t>
            </a:r>
            <a:r>
              <a:rPr lang="pt-PT" sz="1800" dirty="0" smtClean="0"/>
              <a:t>): robótica tangível Vs. robótica virtual, com alunos com graves limitações motoras: as duas ferramentas promovem a inclusão e os robots virtuais permitem reduzir o valor inicial de investimento e adaptar os programas às necessidades específicas dos participantes (</a:t>
            </a:r>
            <a:r>
              <a:rPr lang="pt-PT" sz="1800" dirty="0"/>
              <a:t>COMPSAR, </a:t>
            </a:r>
            <a:r>
              <a:rPr lang="pt-PT" sz="1800" dirty="0" smtClean="0"/>
              <a:t>2012; </a:t>
            </a:r>
            <a:r>
              <a:rPr lang="pt-PT" sz="1800" dirty="0"/>
              <a:t>Encarnação </a:t>
            </a:r>
            <a:r>
              <a:rPr lang="pt-PT" sz="1800" i="1" dirty="0"/>
              <a:t>et </a:t>
            </a:r>
            <a:r>
              <a:rPr lang="pt-PT" sz="1800" i="1" dirty="0" smtClean="0"/>
              <a:t>al</a:t>
            </a:r>
            <a:r>
              <a:rPr lang="pt-PT" sz="1800" dirty="0" smtClean="0"/>
              <a:t>. 2012). </a:t>
            </a:r>
            <a:endParaRPr lang="pt-PT" sz="1800" dirty="0"/>
          </a:p>
          <a:p>
            <a:pPr marL="0" indent="0">
              <a:lnSpc>
                <a:spcPct val="150000"/>
              </a:lnSpc>
              <a:buNone/>
            </a:pPr>
            <a:endParaRPr lang="pt-PT" sz="1400" dirty="0" smtClean="0"/>
          </a:p>
          <a:p>
            <a:pPr>
              <a:lnSpc>
                <a:spcPct val="150000"/>
              </a:lnSpc>
            </a:pPr>
            <a:endParaRPr lang="pt-BR" sz="1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0936943" y="6355844"/>
            <a:ext cx="51995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0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24086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  <a:t>Material e métodos</a:t>
            </a:r>
            <a:r>
              <a:rPr lang="pt-PT" dirty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  <a:t/>
            </a:r>
            <a:br>
              <a:rPr lang="pt-PT" dirty="0">
                <a:solidFill>
                  <a:srgbClr val="FFFF00"/>
                </a:solidFill>
                <a:latin typeface="Chalkduster" charset="0"/>
                <a:ea typeface="Chalkduster" charset="0"/>
                <a:cs typeface="Chalkduster" charset="0"/>
              </a:rPr>
            </a:br>
            <a:endParaRPr lang="pt-BR" dirty="0">
              <a:solidFill>
                <a:srgbClr val="FFFF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288690"/>
            <a:ext cx="10820400" cy="16916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2400" dirty="0" smtClean="0"/>
              <a:t>Aprendizagem </a:t>
            </a:r>
            <a:r>
              <a:rPr lang="pt-PT" sz="2400" dirty="0"/>
              <a:t>através de atividades lúdicas e de projetos com </a:t>
            </a:r>
            <a:r>
              <a:rPr lang="pt-PT" sz="2400" dirty="0" smtClean="0"/>
              <a:t>o </a:t>
            </a:r>
            <a:r>
              <a:rPr lang="pt-PT" sz="2400" dirty="0"/>
              <a:t>simulador de robótica RoboMind</a:t>
            </a:r>
            <a:r>
              <a:rPr lang="pt-PT" sz="2400" dirty="0" smtClean="0"/>
              <a:t>®;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63000" y="63558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3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3376" y="430306"/>
            <a:ext cx="10820400" cy="555363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endParaRPr lang="pt-PT" sz="2000" dirty="0"/>
          </a:p>
          <a:p>
            <a:pPr marL="0" indent="0">
              <a:lnSpc>
                <a:spcPct val="150000"/>
              </a:lnSpc>
              <a:buNone/>
            </a:pPr>
            <a:r>
              <a:rPr lang="pt-PT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Critérios de seleção do RoboMind®: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dirty="0"/>
              <a:t>ser de fácil instalação;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dirty="0"/>
              <a:t>exigir apenas um computador e não depender de ligação ininterrupta à internet;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dirty="0"/>
              <a:t>ter um custo acessível;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dirty="0"/>
              <a:t>permitir a programação através de comandos visuais e de um código simplificado;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dirty="0"/>
              <a:t>possibilitar a programação e configuração do programa em língua portuguesa;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dirty="0"/>
              <a:t>facultar um sistema ou comunidade de apoio ao programa;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dirty="0"/>
              <a:t>permitir múltiplas possibilidades de programação, de forma a poder ser utilizado por alunos a partir do primeiro ano do ensino básico;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dirty="0"/>
              <a:t>oferecer um </a:t>
            </a:r>
            <a:r>
              <a:rPr lang="pt-PT" i="1" dirty="0"/>
              <a:t>interface</a:t>
            </a:r>
            <a:r>
              <a:rPr lang="pt-PT" dirty="0"/>
              <a:t> simples e intuitivo.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dirty="0"/>
          </a:p>
          <a:p>
            <a:endParaRPr lang="pt-PT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- 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63000" y="63558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0600" y="1398494"/>
            <a:ext cx="10461812" cy="37248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Abordagem </a:t>
            </a:r>
            <a:r>
              <a:rPr lang="pt-PT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metodológica </a:t>
            </a:r>
            <a:r>
              <a:rPr lang="pt-PT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mista, </a:t>
            </a:r>
            <a:r>
              <a:rPr lang="pt-PT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consistente com o estudo de </a:t>
            </a:r>
            <a:r>
              <a:rPr lang="pt-PT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caso: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 smtClean="0"/>
              <a:t>observação </a:t>
            </a:r>
            <a:r>
              <a:rPr lang="pt-PT" sz="2200" dirty="0"/>
              <a:t>participante da professora de educação especial dos </a:t>
            </a:r>
            <a:r>
              <a:rPr lang="pt-PT" sz="2200" dirty="0" smtClean="0"/>
              <a:t>participantes;</a:t>
            </a:r>
            <a:endParaRPr lang="pt-PT" sz="800" dirty="0"/>
          </a:p>
          <a:p>
            <a:pPr marL="457200" lvl="1" indent="0">
              <a:lnSpc>
                <a:spcPct val="100000"/>
              </a:lnSpc>
              <a:buNone/>
            </a:pPr>
            <a:endParaRPr lang="pt-PT" sz="1200" dirty="0" smtClean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 smtClean="0"/>
              <a:t>registo </a:t>
            </a:r>
            <a:r>
              <a:rPr lang="pt-PT" sz="2200" dirty="0"/>
              <a:t>fotográfico e </a:t>
            </a:r>
            <a:r>
              <a:rPr lang="pt-PT" sz="2200" dirty="0" smtClean="0"/>
              <a:t>gravação </a:t>
            </a:r>
            <a:r>
              <a:rPr lang="pt-PT" sz="2200" dirty="0"/>
              <a:t>audiovisual das sessões de </a:t>
            </a:r>
            <a:r>
              <a:rPr lang="pt-PT" sz="2200" dirty="0" smtClean="0"/>
              <a:t>trabalho;</a:t>
            </a:r>
          </a:p>
          <a:p>
            <a:pPr lvl="1">
              <a:lnSpc>
                <a:spcPct val="100000"/>
              </a:lnSpc>
              <a:buFontTx/>
              <a:buChar char="-"/>
            </a:pPr>
            <a:endParaRPr lang="pt-PT" sz="1200" dirty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 smtClean="0"/>
              <a:t>reflexões </a:t>
            </a:r>
            <a:r>
              <a:rPr lang="pt-PT" sz="2200" dirty="0"/>
              <a:t>e avaliações da </a:t>
            </a:r>
            <a:r>
              <a:rPr lang="pt-PT" sz="2200" dirty="0" smtClean="0"/>
              <a:t>professora;</a:t>
            </a:r>
            <a:endParaRPr lang="pt-PT" sz="2200" dirty="0"/>
          </a:p>
          <a:p>
            <a:pPr lvl="1">
              <a:lnSpc>
                <a:spcPct val="100000"/>
              </a:lnSpc>
              <a:buFontTx/>
              <a:buChar char="-"/>
            </a:pPr>
            <a:endParaRPr lang="pt-PT" sz="1200" dirty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PT" sz="2200" dirty="0" smtClean="0"/>
              <a:t>questionário aplicado aos alunos.</a:t>
            </a:r>
            <a:endParaRPr lang="pt-BR" sz="22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Robots &amp; NEE: A robótica virtual como promotora de inclusão e da aprendizagem por projetos lúdicos </a:t>
            </a:r>
          </a:p>
          <a:p>
            <a:r>
              <a:rPr lang="en-US" dirty="0" smtClean="0"/>
              <a:t>Cristina Conchinha, Maria Leal e João Correia de Freitas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09212" y="63558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60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Rasto de Vapor</Template>
  <TotalTime>324</TotalTime>
  <Words>2377</Words>
  <Application>Microsoft Macintosh PowerPoint</Application>
  <PresentationFormat>Widescreen</PresentationFormat>
  <Paragraphs>199</Paragraphs>
  <Slides>28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Calibri</vt:lpstr>
      <vt:lpstr>Century Gothic</vt:lpstr>
      <vt:lpstr>Chalkduster</vt:lpstr>
      <vt:lpstr>Arial</vt:lpstr>
      <vt:lpstr>Trilha de Vapor</vt:lpstr>
      <vt:lpstr>Robots &amp; NEE:</vt:lpstr>
      <vt:lpstr>Introdução</vt:lpstr>
      <vt:lpstr>Apresentação do PowerPoint</vt:lpstr>
      <vt:lpstr>Revisão da literatura </vt:lpstr>
      <vt:lpstr>Apresentação do PowerPoint</vt:lpstr>
      <vt:lpstr>Apresentação do PowerPoint</vt:lpstr>
      <vt:lpstr>Material e métodos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e conclusão </vt:lpstr>
      <vt:lpstr>Apresentação do PowerPoint</vt:lpstr>
      <vt:lpstr>Referências</vt:lpstr>
      <vt:lpstr>Apresentação do PowerPoint</vt:lpstr>
      <vt:lpstr>Apresentação do PowerPoint</vt:lpstr>
      <vt:lpstr>Apresentação do PowerPoint</vt:lpstr>
      <vt:lpstr>Gratos,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Robots &amp; NEE:</dc:title>
  <dc:creator>Usuário do Microsoft Office</dc:creator>
  <cp:lastModifiedBy>Usuário do Microsoft Office</cp:lastModifiedBy>
  <cp:revision>37</cp:revision>
  <dcterms:created xsi:type="dcterms:W3CDTF">2016-05-02T09:25:23Z</dcterms:created>
  <dcterms:modified xsi:type="dcterms:W3CDTF">2016-05-03T10:35:08Z</dcterms:modified>
</cp:coreProperties>
</file>